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8" r:id="rId3"/>
  </p:sldIdLst>
  <p:sldSz cx="21386800" cy="30279975"/>
  <p:notesSz cx="20564475" cy="29025850"/>
  <p:defaultTextStyle>
    <a:defPPr>
      <a:defRPr lang="zh-TW"/>
    </a:defPPr>
    <a:lvl1pPr marL="0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1476162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2952323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4428485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5904647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7380808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8856970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0333131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1809293" algn="l" defTabSz="2952323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未命名的章節" id="{C9A34768-4DA8-4EA8-ACB3-D0EE1009CE52}">
          <p14:sldIdLst>
            <p14:sldId id="256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67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>
      <p:cViewPr>
        <p:scale>
          <a:sx n="33" d="100"/>
          <a:sy n="33" d="100"/>
        </p:scale>
        <p:origin x="16" y="-1896"/>
      </p:cViewPr>
      <p:guideLst>
        <p:guide orient="horz" pos="9537"/>
        <p:guide pos="6736"/>
      </p:guideLst>
    </p:cSldViewPr>
  </p:slideViewPr>
  <p:notesTextViewPr>
    <p:cViewPr>
      <p:scale>
        <a:sx n="1" d="1"/>
        <a:sy n="1" d="1"/>
      </p:scale>
      <p:origin x="0" y="-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910638" cy="1455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11649075" y="0"/>
            <a:ext cx="8910638" cy="1455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4A6E7-04BD-4E70-BA0E-D7E6D5FFD9D5}" type="datetimeFigureOut">
              <a:rPr lang="zh-TW" altLang="en-US" smtClean="0"/>
              <a:t>2020/12/11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23075" y="3629025"/>
            <a:ext cx="6918325" cy="97948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2055813" y="13968413"/>
            <a:ext cx="16452850" cy="114300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27570113"/>
            <a:ext cx="8910638" cy="1455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11649075" y="27570113"/>
            <a:ext cx="8910638" cy="1455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78451-94BB-4D5C-A2DA-361F3826E8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04600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使用者可以撰寫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語言、再透過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CUDA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底層架構轉譯成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GPU </a:t>
            </a:r>
            <a:r>
              <a:rPr lang="zh-TW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看得懂的語言。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78451-94BB-4D5C-A2DA-361F3826E8E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8675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604010" y="9406420"/>
            <a:ext cx="18178780" cy="6490569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208020" y="17158652"/>
            <a:ext cx="14970760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6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523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284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904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80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56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3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8092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4204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6614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36264736" y="5355072"/>
            <a:ext cx="11254060" cy="114075602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2502553" y="5355072"/>
            <a:ext cx="33405737" cy="114075602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504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777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89410" y="19457690"/>
            <a:ext cx="18178780" cy="6013939"/>
          </a:xfrm>
        </p:spPr>
        <p:txBody>
          <a:bodyPr anchor="t"/>
          <a:lstStyle>
            <a:lvl1pPr algn="l">
              <a:defRPr sz="129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689410" y="12833948"/>
            <a:ext cx="18178780" cy="6623742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76162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2pPr>
            <a:lvl3pPr marL="2952323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2848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90464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80808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5697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33131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809293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6235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2502554" y="31198189"/>
            <a:ext cx="22329898" cy="88232483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25188899" y="31198189"/>
            <a:ext cx="22329898" cy="88232483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3246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69340" y="6777950"/>
            <a:ext cx="9449551" cy="2824727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6162" indent="0">
              <a:buNone/>
              <a:defRPr sz="6500" b="1"/>
            </a:lvl2pPr>
            <a:lvl3pPr marL="2952323" indent="0">
              <a:buNone/>
              <a:defRPr sz="5800" b="1"/>
            </a:lvl3pPr>
            <a:lvl4pPr marL="4428485" indent="0">
              <a:buNone/>
              <a:defRPr sz="5200" b="1"/>
            </a:lvl4pPr>
            <a:lvl5pPr marL="5904647" indent="0">
              <a:buNone/>
              <a:defRPr sz="5200" b="1"/>
            </a:lvl5pPr>
            <a:lvl6pPr marL="7380808" indent="0">
              <a:buNone/>
              <a:defRPr sz="5200" b="1"/>
            </a:lvl6pPr>
            <a:lvl7pPr marL="8856970" indent="0">
              <a:buNone/>
              <a:defRPr sz="5200" b="1"/>
            </a:lvl7pPr>
            <a:lvl8pPr marL="10333131" indent="0">
              <a:buNone/>
              <a:defRPr sz="5200" b="1"/>
            </a:lvl8pPr>
            <a:lvl9pPr marL="11809293" indent="0">
              <a:buNone/>
              <a:defRPr sz="5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069340" y="9602677"/>
            <a:ext cx="9449551" cy="17446034"/>
          </a:xfrm>
        </p:spPr>
        <p:txBody>
          <a:bodyPr/>
          <a:lstStyle>
            <a:lvl1pPr>
              <a:defRPr sz="7700"/>
            </a:lvl1pPr>
            <a:lvl2pPr>
              <a:defRPr sz="65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10864198" y="6777950"/>
            <a:ext cx="9453263" cy="2824727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6162" indent="0">
              <a:buNone/>
              <a:defRPr sz="6500" b="1"/>
            </a:lvl2pPr>
            <a:lvl3pPr marL="2952323" indent="0">
              <a:buNone/>
              <a:defRPr sz="5800" b="1"/>
            </a:lvl3pPr>
            <a:lvl4pPr marL="4428485" indent="0">
              <a:buNone/>
              <a:defRPr sz="5200" b="1"/>
            </a:lvl4pPr>
            <a:lvl5pPr marL="5904647" indent="0">
              <a:buNone/>
              <a:defRPr sz="5200" b="1"/>
            </a:lvl5pPr>
            <a:lvl6pPr marL="7380808" indent="0">
              <a:buNone/>
              <a:defRPr sz="5200" b="1"/>
            </a:lvl6pPr>
            <a:lvl7pPr marL="8856970" indent="0">
              <a:buNone/>
              <a:defRPr sz="5200" b="1"/>
            </a:lvl7pPr>
            <a:lvl8pPr marL="10333131" indent="0">
              <a:buNone/>
              <a:defRPr sz="5200" b="1"/>
            </a:lvl8pPr>
            <a:lvl9pPr marL="11809293" indent="0">
              <a:buNone/>
              <a:defRPr sz="52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10864198" y="9602677"/>
            <a:ext cx="9453263" cy="17446034"/>
          </a:xfrm>
        </p:spPr>
        <p:txBody>
          <a:bodyPr/>
          <a:lstStyle>
            <a:lvl1pPr>
              <a:defRPr sz="7700"/>
            </a:lvl1pPr>
            <a:lvl2pPr>
              <a:defRPr sz="65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545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5873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8313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69341" y="1205591"/>
            <a:ext cx="7036110" cy="5130774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61645" y="1205594"/>
            <a:ext cx="11955815" cy="25843120"/>
          </a:xfrm>
        </p:spPr>
        <p:txBody>
          <a:bodyPr/>
          <a:lstStyle>
            <a:lvl1pPr>
              <a:defRPr sz="10300"/>
            </a:lvl1pPr>
            <a:lvl2pPr>
              <a:defRPr sz="9000"/>
            </a:lvl2pPr>
            <a:lvl3pPr>
              <a:defRPr sz="77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069341" y="6336367"/>
            <a:ext cx="7036110" cy="20712346"/>
          </a:xfrm>
        </p:spPr>
        <p:txBody>
          <a:bodyPr/>
          <a:lstStyle>
            <a:lvl1pPr marL="0" indent="0">
              <a:buNone/>
              <a:defRPr sz="4500"/>
            </a:lvl1pPr>
            <a:lvl2pPr marL="1476162" indent="0">
              <a:buNone/>
              <a:defRPr sz="3900"/>
            </a:lvl2pPr>
            <a:lvl3pPr marL="2952323" indent="0">
              <a:buNone/>
              <a:defRPr sz="3200"/>
            </a:lvl3pPr>
            <a:lvl4pPr marL="4428485" indent="0">
              <a:buNone/>
              <a:defRPr sz="2900"/>
            </a:lvl4pPr>
            <a:lvl5pPr marL="5904647" indent="0">
              <a:buNone/>
              <a:defRPr sz="2900"/>
            </a:lvl5pPr>
            <a:lvl6pPr marL="7380808" indent="0">
              <a:buNone/>
              <a:defRPr sz="2900"/>
            </a:lvl6pPr>
            <a:lvl7pPr marL="8856970" indent="0">
              <a:buNone/>
              <a:defRPr sz="2900"/>
            </a:lvl7pPr>
            <a:lvl8pPr marL="10333131" indent="0">
              <a:buNone/>
              <a:defRPr sz="2900"/>
            </a:lvl8pPr>
            <a:lvl9pPr marL="11809293" indent="0">
              <a:buNone/>
              <a:defRPr sz="2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140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191962" y="21195982"/>
            <a:ext cx="12832080" cy="2502306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191962" y="2705572"/>
            <a:ext cx="12832080" cy="18167985"/>
          </a:xfrm>
        </p:spPr>
        <p:txBody>
          <a:bodyPr/>
          <a:lstStyle>
            <a:lvl1pPr marL="0" indent="0">
              <a:buNone/>
              <a:defRPr sz="10300"/>
            </a:lvl1pPr>
            <a:lvl2pPr marL="1476162" indent="0">
              <a:buNone/>
              <a:defRPr sz="9000"/>
            </a:lvl2pPr>
            <a:lvl3pPr marL="2952323" indent="0">
              <a:buNone/>
              <a:defRPr sz="7700"/>
            </a:lvl3pPr>
            <a:lvl4pPr marL="4428485" indent="0">
              <a:buNone/>
              <a:defRPr sz="6500"/>
            </a:lvl4pPr>
            <a:lvl5pPr marL="5904647" indent="0">
              <a:buNone/>
              <a:defRPr sz="6500"/>
            </a:lvl5pPr>
            <a:lvl6pPr marL="7380808" indent="0">
              <a:buNone/>
              <a:defRPr sz="6500"/>
            </a:lvl6pPr>
            <a:lvl7pPr marL="8856970" indent="0">
              <a:buNone/>
              <a:defRPr sz="6500"/>
            </a:lvl7pPr>
            <a:lvl8pPr marL="10333131" indent="0">
              <a:buNone/>
              <a:defRPr sz="6500"/>
            </a:lvl8pPr>
            <a:lvl9pPr marL="11809293" indent="0">
              <a:buNone/>
              <a:defRPr sz="65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191962" y="23698288"/>
            <a:ext cx="12832080" cy="3553689"/>
          </a:xfrm>
        </p:spPr>
        <p:txBody>
          <a:bodyPr/>
          <a:lstStyle>
            <a:lvl1pPr marL="0" indent="0">
              <a:buNone/>
              <a:defRPr sz="4500"/>
            </a:lvl1pPr>
            <a:lvl2pPr marL="1476162" indent="0">
              <a:buNone/>
              <a:defRPr sz="3900"/>
            </a:lvl2pPr>
            <a:lvl3pPr marL="2952323" indent="0">
              <a:buNone/>
              <a:defRPr sz="3200"/>
            </a:lvl3pPr>
            <a:lvl4pPr marL="4428485" indent="0">
              <a:buNone/>
              <a:defRPr sz="2900"/>
            </a:lvl4pPr>
            <a:lvl5pPr marL="5904647" indent="0">
              <a:buNone/>
              <a:defRPr sz="2900"/>
            </a:lvl5pPr>
            <a:lvl6pPr marL="7380808" indent="0">
              <a:buNone/>
              <a:defRPr sz="2900"/>
            </a:lvl6pPr>
            <a:lvl7pPr marL="8856970" indent="0">
              <a:buNone/>
              <a:defRPr sz="2900"/>
            </a:lvl7pPr>
            <a:lvl8pPr marL="10333131" indent="0">
              <a:buNone/>
              <a:defRPr sz="2900"/>
            </a:lvl8pPr>
            <a:lvl9pPr marL="11809293" indent="0">
              <a:buNone/>
              <a:defRPr sz="2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6432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069340" y="1212603"/>
            <a:ext cx="19248120" cy="5046663"/>
          </a:xfrm>
          <a:prstGeom prst="rect">
            <a:avLst/>
          </a:prstGeom>
        </p:spPr>
        <p:txBody>
          <a:bodyPr vert="horz" lIns="295232" tIns="147616" rIns="295232" bIns="147616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69340" y="7065330"/>
            <a:ext cx="19248120" cy="19983384"/>
          </a:xfrm>
          <a:prstGeom prst="rect">
            <a:avLst/>
          </a:prstGeom>
        </p:spPr>
        <p:txBody>
          <a:bodyPr vert="horz" lIns="295232" tIns="147616" rIns="295232" bIns="147616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1069340" y="28065053"/>
            <a:ext cx="4990253" cy="1612128"/>
          </a:xfrm>
          <a:prstGeom prst="rect">
            <a:avLst/>
          </a:prstGeom>
        </p:spPr>
        <p:txBody>
          <a:bodyPr vert="horz" lIns="295232" tIns="147616" rIns="295232" bIns="147616" rtlCol="0" anchor="ctr"/>
          <a:lstStyle>
            <a:lvl1pPr algn="l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1B9680-9095-40C2-ADD0-FF38C70A6768}" type="datetimeFigureOut">
              <a:rPr lang="zh-TW" altLang="en-US" smtClean="0"/>
              <a:pPr/>
              <a:t>2020/12/11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7307157" y="28065053"/>
            <a:ext cx="6772487" cy="1612128"/>
          </a:xfrm>
          <a:prstGeom prst="rect">
            <a:avLst/>
          </a:prstGeom>
        </p:spPr>
        <p:txBody>
          <a:bodyPr vert="horz" lIns="295232" tIns="147616" rIns="295232" bIns="147616" rtlCol="0" anchor="ctr"/>
          <a:lstStyle>
            <a:lvl1pPr algn="ct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5327207" y="28065053"/>
            <a:ext cx="4990253" cy="1612128"/>
          </a:xfrm>
          <a:prstGeom prst="rect">
            <a:avLst/>
          </a:prstGeom>
        </p:spPr>
        <p:txBody>
          <a:bodyPr vert="horz" lIns="295232" tIns="147616" rIns="295232" bIns="147616" rtlCol="0" anchor="ctr"/>
          <a:lstStyle>
            <a:lvl1pPr algn="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AC7D7-BA49-44C1-ACAC-1A488BC0FF7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9470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52323" rtl="0" eaLnBrk="1" latinLnBrk="0" hangingPunct="1">
        <a:spcBef>
          <a:spcPct val="0"/>
        </a:spcBef>
        <a:buNone/>
        <a:defRPr sz="14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07121" indent="-1107121" algn="l" defTabSz="2952323" rtl="0" eaLnBrk="1" latinLnBrk="0" hangingPunct="1">
        <a:spcBef>
          <a:spcPct val="20000"/>
        </a:spcBef>
        <a:buFont typeface="Arial" pitchFamily="34" charset="0"/>
        <a:buChar char="•"/>
        <a:defRPr sz="10300" kern="1200">
          <a:solidFill>
            <a:schemeClr val="tx1"/>
          </a:solidFill>
          <a:latin typeface="+mn-lt"/>
          <a:ea typeface="+mn-ea"/>
          <a:cs typeface="+mn-cs"/>
        </a:defRPr>
      </a:lvl1pPr>
      <a:lvl2pPr marL="2398763" indent="-922601" algn="l" defTabSz="2952323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90404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3pPr>
      <a:lvl4pPr marL="5166566" indent="-738081" algn="l" defTabSz="2952323" rtl="0" eaLnBrk="1" latinLnBrk="0" hangingPunct="1">
        <a:spcBef>
          <a:spcPct val="20000"/>
        </a:spcBef>
        <a:buFont typeface="Arial" pitchFamily="34" charset="0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642727" indent="-738081" algn="l" defTabSz="2952323" rtl="0" eaLnBrk="1" latinLnBrk="0" hangingPunct="1">
        <a:spcBef>
          <a:spcPct val="20000"/>
        </a:spcBef>
        <a:buFont typeface="Arial" pitchFamily="34" charset="0"/>
        <a:buChar char="»"/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118889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95051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071212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7374" indent="-738081" algn="l" defTabSz="295232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1pPr>
      <a:lvl2pPr marL="1476162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2pPr>
      <a:lvl3pPr marL="2952323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3pPr>
      <a:lvl4pPr marL="4428485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4pPr>
      <a:lvl5pPr marL="5904647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5pPr>
      <a:lvl6pPr marL="7380808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6pPr>
      <a:lvl7pPr marL="8856970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7pPr>
      <a:lvl8pPr marL="10333131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8pPr>
      <a:lvl9pPr marL="11809293" algn="l" defTabSz="2952323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package" Target="../embeddings/Microsoft_Visio_Drawing.vsdx"/><Relationship Id="rId10" Type="http://schemas.openxmlformats.org/officeDocument/2006/relationships/image" Target="../media/image6.png"/><Relationship Id="rId4" Type="http://schemas.openxmlformats.org/officeDocument/2006/relationships/image" Target="../media/image2.jpe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title"/>
          </p:nvPr>
        </p:nvSpPr>
        <p:spPr>
          <a:xfrm>
            <a:off x="1069340" y="738387"/>
            <a:ext cx="19248120" cy="1397991"/>
          </a:xfrm>
        </p:spPr>
        <p:txBody>
          <a:bodyPr>
            <a:noAutofit/>
          </a:bodyPr>
          <a:lstStyle/>
          <a:p>
            <a:r>
              <a:rPr lang="zh-TW" altLang="en-US" sz="6600" dirty="0"/>
              <a:t>結合深度學習及影像處理技術之魚類辨識、長度計算系統</a:t>
            </a:r>
          </a:p>
        </p:txBody>
      </p:sp>
      <p:pic>
        <p:nvPicPr>
          <p:cNvPr id="10" name="Picture 3" descr="D:\財德\viplogo\viplogoline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8328" y="3399781"/>
            <a:ext cx="17390144" cy="283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/>
          <p:cNvSpPr txBox="1"/>
          <p:nvPr/>
        </p:nvSpPr>
        <p:spPr>
          <a:xfrm>
            <a:off x="1998328" y="2322563"/>
            <a:ext cx="39805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200" dirty="0"/>
              <a:t>學生：</a:t>
            </a:r>
            <a:r>
              <a:rPr lang="zh-TW" altLang="en-US" sz="3200" dirty="0">
                <a:sym typeface="Symbol" panose="05050102010706020507" pitchFamily="18" charset="2"/>
              </a:rPr>
              <a:t> 王樸、吳承威</a:t>
            </a:r>
            <a:endParaRPr lang="en-US" altLang="zh-TW" sz="3200" dirty="0"/>
          </a:p>
          <a:p>
            <a:endParaRPr lang="zh-TW" altLang="en-US" sz="3200" dirty="0"/>
          </a:p>
        </p:txBody>
      </p:sp>
      <p:sp>
        <p:nvSpPr>
          <p:cNvPr id="3" name="文字方塊 2"/>
          <p:cNvSpPr txBox="1"/>
          <p:nvPr/>
        </p:nvSpPr>
        <p:spPr>
          <a:xfrm>
            <a:off x="972320" y="3755727"/>
            <a:ext cx="9577064" cy="846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 sz="3200" b="1" dirty="0"/>
              <a:t>摘要</a:t>
            </a:r>
            <a:r>
              <a:rPr lang="en-US" altLang="zh-TW" sz="3200" b="1" dirty="0"/>
              <a:t>—</a:t>
            </a:r>
            <a:r>
              <a:rPr lang="zh-TW" altLang="en-US" sz="3200" dirty="0"/>
              <a:t>本專題中我們設計了一個裝置，結合深度學習以及影像處理技術對魚類種類及長度計算，此外架設一個網頁方便查看魚貨資訊。</a:t>
            </a:r>
            <a:endParaRPr lang="en-US" altLang="zh-TW" sz="3200" dirty="0"/>
          </a:p>
          <a:p>
            <a:endParaRPr lang="zh-TW" altLang="zh-TW" sz="3200" dirty="0"/>
          </a:p>
          <a:p>
            <a:r>
              <a:rPr lang="zh-TW" altLang="en-US" sz="3200" b="1" dirty="0"/>
              <a:t>研究背景</a:t>
            </a:r>
            <a:endParaRPr lang="en-US" altLang="zh-TW" sz="3200" b="1" dirty="0"/>
          </a:p>
          <a:p>
            <a:r>
              <a:rPr lang="zh-TW" altLang="en-US" sz="3200" dirty="0"/>
              <a:t>由於</a:t>
            </a:r>
            <a:r>
              <a:rPr lang="en-US" altLang="zh-TW" sz="3200" dirty="0"/>
              <a:t>CUDA</a:t>
            </a:r>
            <a:r>
              <a:rPr lang="zh-TW" altLang="en-US" sz="3200" dirty="0"/>
              <a:t>架構出現，使用者可以撰寫 </a:t>
            </a:r>
            <a:r>
              <a:rPr lang="en-US" altLang="zh-TW" sz="3200" dirty="0"/>
              <a:t>C </a:t>
            </a:r>
            <a:r>
              <a:rPr lang="zh-TW" altLang="en-US" sz="3200" dirty="0"/>
              <a:t>語言，再透過 </a:t>
            </a:r>
            <a:r>
              <a:rPr lang="en-US" altLang="zh-TW" sz="3200" dirty="0"/>
              <a:t>CUDA </a:t>
            </a:r>
            <a:r>
              <a:rPr lang="zh-TW" altLang="en-US" sz="3200" dirty="0"/>
              <a:t>底層架構轉譯成 </a:t>
            </a:r>
            <a:r>
              <a:rPr lang="en-US" altLang="zh-TW" sz="3200" dirty="0"/>
              <a:t>GPU </a:t>
            </a:r>
            <a:r>
              <a:rPr lang="zh-TW" altLang="en-US" sz="3200" dirty="0"/>
              <a:t>看得懂的語言，因此可以使用</a:t>
            </a:r>
            <a:r>
              <a:rPr lang="en-US" altLang="zh-TW" sz="3200" dirty="0"/>
              <a:t>GPU</a:t>
            </a:r>
            <a:r>
              <a:rPr lang="zh-TW" altLang="en-US" sz="3200" dirty="0"/>
              <a:t>進行運算，比起以往使用</a:t>
            </a:r>
            <a:r>
              <a:rPr lang="en-US" altLang="zh-TW" sz="3200" dirty="0"/>
              <a:t>CPU</a:t>
            </a:r>
            <a:r>
              <a:rPr lang="zh-TW" altLang="en-US" sz="3200" dirty="0"/>
              <a:t>進行運算迅速非常多，深度學習因而蓬勃發展，至今應用在許多方面，例如</a:t>
            </a:r>
            <a:r>
              <a:rPr lang="en-US" altLang="zh-TW" sz="3200" dirty="0"/>
              <a:t>:</a:t>
            </a:r>
            <a:r>
              <a:rPr lang="zh-TW" altLang="en-US" sz="3200" dirty="0"/>
              <a:t>影像辨識、自然語言處理、聲音辨識、自動駕駛</a:t>
            </a:r>
            <a:r>
              <a:rPr lang="en-US" altLang="zh-TW" sz="3200" dirty="0"/>
              <a:t>…</a:t>
            </a:r>
            <a:r>
              <a:rPr lang="zh-TW" altLang="en-US" sz="3200" dirty="0"/>
              <a:t>等。本專題將結合深度學習以及影像處理技術應用在漁業上。漁業一直是台灣重要的產業，使用此裝置得以更有效率的處理及查看魚貨資訊。故提升計算以及辨識速度、精準度為本專題之主要課題。</a:t>
            </a:r>
            <a:endParaRPr lang="en-US" altLang="zh-TW" sz="3200" dirty="0"/>
          </a:p>
          <a:p>
            <a:endParaRPr lang="en-US" altLang="zh-TW" sz="3200" b="1" dirty="0"/>
          </a:p>
          <a:p>
            <a:r>
              <a:rPr lang="zh-TW" altLang="en-US" sz="3200" b="1" dirty="0"/>
              <a:t>     </a:t>
            </a:r>
            <a:endParaRPr lang="en-US" altLang="zh-TW" sz="2800" dirty="0"/>
          </a:p>
          <a:p>
            <a:pPr marL="0" lvl="1"/>
            <a:r>
              <a:rPr lang="zh-TW" altLang="en-US" sz="3200" b="1" dirty="0"/>
              <a:t>實驗流程</a:t>
            </a:r>
            <a:endParaRPr lang="en-US" altLang="zh-TW" sz="280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10693400" y="3399781"/>
            <a:ext cx="184731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TW" altLang="en-US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10705661" y="3762722"/>
            <a:ext cx="3184031" cy="8463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/>
              <a:t>魚種辨識</a:t>
            </a:r>
            <a:endParaRPr lang="en-US" altLang="zh-TW" sz="3200" b="1" dirty="0"/>
          </a:p>
          <a:p>
            <a:r>
              <a:rPr lang="zh-TW" altLang="en-US" sz="3200" dirty="0"/>
              <a:t>我們用深度學習技術對卷積式神經網路架構進行訓練。起初我們使用</a:t>
            </a:r>
            <a:r>
              <a:rPr lang="en-US" altLang="zh-TW" sz="3200" dirty="0"/>
              <a:t>yolov3-tiny</a:t>
            </a:r>
            <a:r>
              <a:rPr lang="zh-TW" altLang="en-US" sz="3200" dirty="0"/>
              <a:t>，結果因架構太大，辨識速度緩慢，且準確率不高。之後改用</a:t>
            </a:r>
            <a:r>
              <a:rPr lang="en-US" altLang="zh-TW" sz="3200" dirty="0"/>
              <a:t>vgg-19</a:t>
            </a:r>
            <a:r>
              <a:rPr lang="zh-TW" altLang="en-US" sz="3200" dirty="0"/>
              <a:t>，但也因層數太多而速度緩慢，故最後使用表一中之神經網路架構，得以快速的辨識出魚的種類。</a:t>
            </a:r>
            <a:endParaRPr lang="en-US" altLang="zh-TW" sz="3200" dirty="0"/>
          </a:p>
          <a:p>
            <a:endParaRPr lang="en-US" altLang="zh-TW" sz="3200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10528120" y="17407638"/>
            <a:ext cx="104220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/>
              <a:t>實驗結果</a:t>
            </a:r>
            <a:endParaRPr lang="en-US" altLang="zh-TW" sz="3200" b="1" dirty="0"/>
          </a:p>
          <a:p>
            <a:r>
              <a:rPr lang="zh-TW" altLang="en-US" sz="3200" b="1" dirty="0"/>
              <a:t>我們尚未做資料擴增前，準確率最高只有到</a:t>
            </a:r>
            <a:r>
              <a:rPr lang="en-US" altLang="zh-TW" sz="3200" b="1" dirty="0"/>
              <a:t>80%</a:t>
            </a:r>
            <a:r>
              <a:rPr lang="zh-TW" altLang="en-US" sz="3200" b="1" dirty="0"/>
              <a:t>，在做了資料擴增</a:t>
            </a:r>
            <a:r>
              <a:rPr lang="en-US" altLang="zh-TW" sz="3200" b="1" dirty="0"/>
              <a:t>(</a:t>
            </a:r>
            <a:r>
              <a:rPr lang="zh-TW" altLang="en-US" sz="3200" b="1" dirty="0"/>
              <a:t>隨機改變背景、角度、位置、切割、加入</a:t>
            </a:r>
            <a:r>
              <a:rPr lang="en-US" altLang="zh-TW" sz="3200" b="1" dirty="0"/>
              <a:t>gaussian noise)</a:t>
            </a:r>
            <a:r>
              <a:rPr lang="zh-TW" altLang="en-US" sz="3200" b="1" dirty="0"/>
              <a:t>之後，每種魚之準確率都可以到</a:t>
            </a:r>
            <a:r>
              <a:rPr lang="en-US" altLang="zh-TW" sz="3200" b="1" dirty="0"/>
              <a:t>97%</a:t>
            </a:r>
            <a:r>
              <a:rPr lang="zh-TW" altLang="en-US" sz="3200" b="1" dirty="0"/>
              <a:t>以上。</a:t>
            </a:r>
            <a:endParaRPr lang="en-US" altLang="zh-TW" sz="3200" b="1" dirty="0"/>
          </a:p>
          <a:p>
            <a:endParaRPr lang="en-US" altLang="zh-TW" sz="3200" b="1" dirty="0"/>
          </a:p>
        </p:txBody>
      </p:sp>
      <p:sp>
        <p:nvSpPr>
          <p:cNvPr id="24" name="文字方塊 23"/>
          <p:cNvSpPr txBox="1"/>
          <p:nvPr/>
        </p:nvSpPr>
        <p:spPr>
          <a:xfrm>
            <a:off x="10965244" y="26949299"/>
            <a:ext cx="998493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/>
              <a:t>結論與未來展望</a:t>
            </a:r>
            <a:endParaRPr lang="en-US" altLang="zh-TW" sz="3200" b="1" dirty="0"/>
          </a:p>
          <a:p>
            <a:r>
              <a:rPr lang="zh-TW" altLang="en-US" sz="3200" dirty="0"/>
              <a:t>本次專題設計之裝置以及系統可即時辨識魚種以及計算長度，未來若提供更多種類之訓練資料，能辨識之種類以及準確率能更加提升，將更具實際應用的價值。</a:t>
            </a:r>
          </a:p>
        </p:txBody>
      </p:sp>
      <p:sp>
        <p:nvSpPr>
          <p:cNvPr id="57" name="文字方塊 56"/>
          <p:cNvSpPr txBox="1"/>
          <p:nvPr/>
        </p:nvSpPr>
        <p:spPr>
          <a:xfrm>
            <a:off x="976371" y="21544614"/>
            <a:ext cx="3632044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200" b="1" dirty="0"/>
              <a:t>長度計算</a:t>
            </a:r>
            <a:endParaRPr lang="en-US" altLang="zh-TW" sz="3200" b="1" dirty="0"/>
          </a:p>
          <a:p>
            <a:r>
              <a:rPr lang="zh-TW" altLang="en-US" sz="3200" dirty="0">
                <a:latin typeface="+mn-ea"/>
              </a:rPr>
              <a:t>我們用</a:t>
            </a:r>
            <a:r>
              <a:rPr lang="en-US" altLang="zh-TW" sz="3200" dirty="0" err="1">
                <a:latin typeface="+mn-ea"/>
              </a:rPr>
              <a:t>opencv</a:t>
            </a:r>
            <a:r>
              <a:rPr lang="zh-TW" altLang="en-US" sz="3200" dirty="0">
                <a:latin typeface="+mn-ea"/>
              </a:rPr>
              <a:t>之</a:t>
            </a:r>
            <a:r>
              <a:rPr lang="en-US" altLang="zh-TW" sz="3200" dirty="0">
                <a:latin typeface="+mn-ea"/>
              </a:rPr>
              <a:t>canny</a:t>
            </a:r>
            <a:r>
              <a:rPr lang="zh-TW" altLang="en-US" sz="3200" dirty="0">
                <a:latin typeface="+mn-ea"/>
              </a:rPr>
              <a:t>函數求出輪廓，再以</a:t>
            </a:r>
            <a:r>
              <a:rPr lang="en-US" altLang="zh-TW" sz="3200" dirty="0" err="1">
                <a:latin typeface="+mn-ea"/>
              </a:rPr>
              <a:t>minarearect</a:t>
            </a:r>
            <a:r>
              <a:rPr lang="en-US" altLang="zh-TW" sz="3200" dirty="0">
                <a:latin typeface="+mn-ea"/>
              </a:rPr>
              <a:t>()</a:t>
            </a:r>
            <a:r>
              <a:rPr lang="zh-TW" altLang="en-US" sz="3200" dirty="0">
                <a:latin typeface="+mn-ea"/>
              </a:rPr>
              <a:t>函數找到包含輪廓面積最小的方框。由於高度</a:t>
            </a:r>
            <a:r>
              <a:rPr lang="en-US" altLang="zh-TW" sz="3200" dirty="0">
                <a:latin typeface="+mn-ea"/>
              </a:rPr>
              <a:t>y</a:t>
            </a:r>
            <a:r>
              <a:rPr lang="zh-TW" altLang="en-US" sz="3200" dirty="0">
                <a:latin typeface="+mn-ea"/>
              </a:rPr>
              <a:t>以及相機拍攝夾角</a:t>
            </a:r>
            <a:r>
              <a:rPr lang="en-US" altLang="zh-TW" sz="3200" dirty="0">
                <a:latin typeface="+mn-ea"/>
              </a:rPr>
              <a:t>(2</a:t>
            </a:r>
            <a:r>
              <a:rPr lang="el-GR" altLang="zh-TW" sz="3200" dirty="0">
                <a:latin typeface="+mn-ea"/>
              </a:rPr>
              <a:t>θ</a:t>
            </a:r>
            <a:r>
              <a:rPr lang="en-US" altLang="zh-TW" sz="3200" dirty="0">
                <a:latin typeface="+mn-ea"/>
              </a:rPr>
              <a:t>)</a:t>
            </a:r>
            <a:r>
              <a:rPr lang="zh-TW" altLang="en-US" sz="3200" dirty="0">
                <a:latin typeface="+mn-ea"/>
              </a:rPr>
              <a:t>固定，因此照片長邊對應之真實長度固定，已知照片長邊像素數為</a:t>
            </a:r>
            <a:r>
              <a:rPr lang="en-US" altLang="zh-TW" sz="3200" dirty="0">
                <a:latin typeface="+mn-ea"/>
              </a:rPr>
              <a:t>N</a:t>
            </a:r>
            <a:r>
              <a:rPr lang="zh-TW" altLang="en-US" sz="3200" dirty="0">
                <a:latin typeface="+mn-ea"/>
              </a:rPr>
              <a:t>，可計算出單位像素之長度</a:t>
            </a:r>
            <a:r>
              <a:rPr lang="en-US" altLang="zh-TW" sz="3200" dirty="0">
                <a:latin typeface="+mn-ea"/>
              </a:rPr>
              <a:t>l</a:t>
            </a:r>
            <a:r>
              <a:rPr lang="zh-TW" altLang="en-US" sz="3200" dirty="0">
                <a:latin typeface="+mn-ea"/>
              </a:rPr>
              <a:t>，進而求出物體真實長度</a:t>
            </a:r>
            <a:r>
              <a:rPr lang="en-US" altLang="zh-TW" sz="3200" dirty="0">
                <a:latin typeface="+mn-ea"/>
              </a:rPr>
              <a:t>x</a:t>
            </a:r>
          </a:p>
        </p:txBody>
      </p:sp>
      <p:sp>
        <p:nvSpPr>
          <p:cNvPr id="60" name="文字方塊 59"/>
          <p:cNvSpPr txBox="1"/>
          <p:nvPr/>
        </p:nvSpPr>
        <p:spPr>
          <a:xfrm>
            <a:off x="10693400" y="12013376"/>
            <a:ext cx="5429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b="1" dirty="0"/>
              <a:t>GUI</a:t>
            </a:r>
            <a:r>
              <a:rPr lang="zh-TW" altLang="en-US" sz="3200" b="1" dirty="0"/>
              <a:t>及網頁呈現</a:t>
            </a:r>
            <a:endParaRPr lang="en-US" altLang="zh-TW" sz="3200" b="1" dirty="0"/>
          </a:p>
        </p:txBody>
      </p:sp>
      <p:sp>
        <p:nvSpPr>
          <p:cNvPr id="68" name="文字方塊 67"/>
          <p:cNvSpPr txBox="1"/>
          <p:nvPr/>
        </p:nvSpPr>
        <p:spPr>
          <a:xfrm>
            <a:off x="7345820" y="22144531"/>
            <a:ext cx="3042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sz="3200" dirty="0"/>
          </a:p>
        </p:txBody>
      </p:sp>
      <p:pic>
        <p:nvPicPr>
          <p:cNvPr id="42" name="Picture 3" descr="D:\財德\viplogo\viplogoline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224" y="29602053"/>
            <a:ext cx="17390144" cy="283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69659445-38B0-45E4-9CAF-21B7A475B5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5006" y="24084701"/>
            <a:ext cx="213868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9" name="物件 8">
            <a:extLst>
              <a:ext uri="{FF2B5EF4-FFF2-40B4-BE49-F238E27FC236}">
                <a16:creationId xmlns:a16="http://schemas.microsoft.com/office/drawing/2014/main" id="{A24D74C1-CCB0-476D-AB10-A8B8067E06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7749173"/>
              </p:ext>
            </p:extLst>
          </p:nvPr>
        </p:nvGraphicFramePr>
        <p:xfrm>
          <a:off x="4980874" y="20665840"/>
          <a:ext cx="5202262" cy="5491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7" r:id="rId5" imgW="2484191" imgH="1965771" progId="Visio.Drawing.15">
                  <p:embed/>
                </p:oleObj>
              </mc:Choice>
              <mc:Fallback>
                <p:oleObj r:id="rId5" imgW="2484191" imgH="196577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0874" y="20665840"/>
                        <a:ext cx="5202262" cy="549137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AD9F1929-2E30-46A8-BE01-A960178D2E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1199973"/>
              </p:ext>
            </p:extLst>
          </p:nvPr>
        </p:nvGraphicFramePr>
        <p:xfrm>
          <a:off x="4702106" y="25922674"/>
          <a:ext cx="5429980" cy="363636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5429980">
                  <a:extLst>
                    <a:ext uri="{9D8B030D-6E8A-4147-A177-3AD203B41FA5}">
                      <a16:colId xmlns:a16="http://schemas.microsoft.com/office/drawing/2014/main" val="900757751"/>
                    </a:ext>
                  </a:extLst>
                </a:gridCol>
              </a:tblGrid>
              <a:tr h="606061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2800" u="none" strike="noStrike" dirty="0">
                          <a:effectLst/>
                        </a:rPr>
                        <a:t>x:</a:t>
                      </a:r>
                      <a:r>
                        <a:rPr lang="zh-TW" altLang="en-US" sz="2800" u="none" strike="noStrike" dirty="0">
                          <a:effectLst/>
                        </a:rPr>
                        <a:t>目標物真實長度</a:t>
                      </a:r>
                      <a:endParaRPr lang="zh-TW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5269735"/>
                  </a:ext>
                </a:extLst>
              </a:tr>
              <a:tr h="60606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u="none" strike="noStrike" dirty="0">
                          <a:effectLst/>
                        </a:rPr>
                        <a:t>y:</a:t>
                      </a:r>
                      <a:r>
                        <a:rPr lang="zh-TW" altLang="en-US" sz="2800" u="none" strike="noStrike" dirty="0">
                          <a:effectLst/>
                        </a:rPr>
                        <a:t>相機高度</a:t>
                      </a:r>
                      <a:endParaRPr lang="zh-TW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9750151"/>
                  </a:ext>
                </a:extLst>
              </a:tr>
              <a:tr h="606061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2800" u="none" strike="noStrike" dirty="0">
                          <a:effectLst/>
                        </a:rPr>
                        <a:t>θ:</a:t>
                      </a:r>
                      <a:r>
                        <a:rPr lang="zh-TW" altLang="en-US" sz="2800" u="none" strike="noStrike" dirty="0">
                          <a:effectLst/>
                        </a:rPr>
                        <a:t>照相機拍射夾角的一半</a:t>
                      </a:r>
                      <a:endParaRPr lang="zh-TW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55041224"/>
                  </a:ext>
                </a:extLst>
              </a:tr>
              <a:tr h="606061">
                <a:tc>
                  <a:txBody>
                    <a:bodyPr/>
                    <a:lstStyle/>
                    <a:p>
                      <a:pPr algn="l" fontAlgn="ctr"/>
                      <a:r>
                        <a:rPr lang="en-US" sz="2800" u="none" strike="noStrike">
                          <a:effectLst/>
                        </a:rPr>
                        <a:t>N:</a:t>
                      </a:r>
                      <a:r>
                        <a:rPr lang="zh-TW" altLang="en-US" sz="2800" u="none" strike="noStrike">
                          <a:effectLst/>
                        </a:rPr>
                        <a:t>照片長邊像素數量</a:t>
                      </a:r>
                      <a:endParaRPr lang="zh-TW" altLang="en-US" sz="2800" b="0" i="0" u="none" strike="noStrike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0253070"/>
                  </a:ext>
                </a:extLst>
              </a:tr>
              <a:tr h="606061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2800" u="none" strike="noStrike" dirty="0">
                          <a:effectLst/>
                        </a:rPr>
                        <a:t>n:</a:t>
                      </a:r>
                      <a:r>
                        <a:rPr lang="zh-TW" altLang="en-US" sz="2800" u="none" strike="noStrike" dirty="0">
                          <a:effectLst/>
                        </a:rPr>
                        <a:t>目標物長邊像素數量</a:t>
                      </a:r>
                      <a:endParaRPr lang="zh-TW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70024438"/>
                  </a:ext>
                </a:extLst>
              </a:tr>
              <a:tr h="606061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TW" sz="2800" u="none" strike="noStrike" dirty="0">
                          <a:effectLst/>
                        </a:rPr>
                        <a:t>l:</a:t>
                      </a:r>
                      <a:r>
                        <a:rPr lang="zh-TW" altLang="en-US" sz="2800" u="none" strike="noStrike" dirty="0">
                          <a:effectLst/>
                        </a:rPr>
                        <a:t>單位像素之長度</a:t>
                      </a:r>
                      <a:endParaRPr lang="zh-TW" alt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0940377"/>
                  </a:ext>
                </a:extLst>
              </a:tr>
            </a:tbl>
          </a:graphicData>
        </a:graphic>
      </p:graphicFrame>
      <p:sp>
        <p:nvSpPr>
          <p:cNvPr id="45" name="AutoShape 1" descr="\ell ">
            <a:extLst>
              <a:ext uri="{FF2B5EF4-FFF2-40B4-BE49-F238E27FC236}">
                <a16:creationId xmlns:a16="http://schemas.microsoft.com/office/drawing/2014/main" id="{7056D1ED-4B03-4BD4-9DE1-A23664F220C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519624" y="1683933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TW" altLang="en-US"/>
          </a:p>
        </p:txBody>
      </p:sp>
      <p:sp>
        <p:nvSpPr>
          <p:cNvPr id="17" name="Rectangle 23">
            <a:extLst>
              <a:ext uri="{FF2B5EF4-FFF2-40B4-BE49-F238E27FC236}">
                <a16:creationId xmlns:a16="http://schemas.microsoft.com/office/drawing/2014/main" id="{1541758E-7F49-498C-9BD9-F52E06CC31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2600" y="11769312"/>
            <a:ext cx="21386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pSp>
        <p:nvGrpSpPr>
          <p:cNvPr id="53" name="畫布 5">
            <a:extLst>
              <a:ext uri="{FF2B5EF4-FFF2-40B4-BE49-F238E27FC236}">
                <a16:creationId xmlns:a16="http://schemas.microsoft.com/office/drawing/2014/main" id="{D8CC8836-5193-4EED-85E2-34C2B32650B4}"/>
              </a:ext>
            </a:extLst>
          </p:cNvPr>
          <p:cNvGrpSpPr/>
          <p:nvPr/>
        </p:nvGrpSpPr>
        <p:grpSpPr>
          <a:xfrm>
            <a:off x="855683" y="11909501"/>
            <a:ext cx="7318846" cy="9275905"/>
            <a:chOff x="0" y="0"/>
            <a:chExt cx="4654550" cy="7087235"/>
          </a:xfrm>
        </p:grpSpPr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36E55028-E9E3-4446-9B02-46BBD250966D}"/>
                </a:ext>
              </a:extLst>
            </p:cNvPr>
            <p:cNvSpPr/>
            <p:nvPr/>
          </p:nvSpPr>
          <p:spPr>
            <a:xfrm>
              <a:off x="0" y="0"/>
              <a:ext cx="4654550" cy="7087235"/>
            </a:xfrm>
            <a:prstGeom prst="rect">
              <a:avLst/>
            </a:prstGeom>
          </p:spPr>
        </p:sp>
        <p:sp>
          <p:nvSpPr>
            <p:cNvPr id="61" name="流程圖: 結束點 60">
              <a:extLst>
                <a:ext uri="{FF2B5EF4-FFF2-40B4-BE49-F238E27FC236}">
                  <a16:creationId xmlns:a16="http://schemas.microsoft.com/office/drawing/2014/main" id="{B7647EE3-2FA3-4454-BEFE-6AEDB5F187EC}"/>
                </a:ext>
              </a:extLst>
            </p:cNvPr>
            <p:cNvSpPr/>
            <p:nvPr/>
          </p:nvSpPr>
          <p:spPr>
            <a:xfrm>
              <a:off x="1009650" y="88921"/>
              <a:ext cx="2114550" cy="783009"/>
            </a:xfrm>
            <a:prstGeom prst="flowChartTerminator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spcAft>
                  <a:spcPts val="0"/>
                </a:spcAft>
              </a:pPr>
              <a:endParaRPr lang="en-US" sz="2000" kern="100" dirty="0">
                <a:effectLst/>
                <a:ea typeface="新細明體" panose="02020500000000000000" pitchFamily="18" charset="-120"/>
                <a:cs typeface="Calibri" panose="020F0502020204030204" pitchFamily="34" charset="0"/>
              </a:endParaRPr>
            </a:p>
            <a:p>
              <a:pPr>
                <a:spcAft>
                  <a:spcPts val="0"/>
                </a:spcAft>
              </a:pPr>
              <a:r>
                <a:rPr lang="zh-TW" altLang="en-US" sz="2400" kern="100" dirty="0">
                  <a:effectLst/>
                  <a:latin typeface="+mj-ea"/>
                  <a:ea typeface="+mj-ea"/>
                  <a:cs typeface="Calibri" panose="020F0502020204030204" pitchFamily="34" charset="0"/>
                </a:rPr>
                <a:t>樹梅派</a:t>
              </a:r>
              <a:r>
                <a:rPr lang="en-US" altLang="zh-TW" sz="2400" kern="100" dirty="0">
                  <a:effectLst/>
                  <a:latin typeface="+mj-ea"/>
                  <a:ea typeface="+mj-ea"/>
                  <a:cs typeface="Calibri" panose="020F0502020204030204" pitchFamily="34" charset="0"/>
                </a:rPr>
                <a:t>4b</a:t>
              </a:r>
              <a:r>
                <a:rPr lang="zh-TW" altLang="en-US" sz="2400" kern="100" dirty="0">
                  <a:latin typeface="+mj-ea"/>
                  <a:ea typeface="+mj-ea"/>
                  <a:cs typeface="Calibri" panose="020F0502020204030204" pitchFamily="34" charset="0"/>
                </a:rPr>
                <a:t>連接攝像頭拍照</a:t>
              </a:r>
              <a:r>
                <a:rPr lang="en-US" altLang="zh-TW" sz="2400" kern="100" dirty="0">
                  <a:latin typeface="+mj-ea"/>
                  <a:ea typeface="+mj-ea"/>
                  <a:cs typeface="Calibri" panose="020F0502020204030204" pitchFamily="34" charset="0"/>
                </a:rPr>
                <a:t>(</a:t>
              </a:r>
              <a:r>
                <a:rPr lang="zh-TW" altLang="en-US" sz="2400" kern="100" dirty="0">
                  <a:latin typeface="+mj-ea"/>
                  <a:ea typeface="+mj-ea"/>
                  <a:cs typeface="Calibri" panose="020F0502020204030204" pitchFamily="34" charset="0"/>
                </a:rPr>
                <a:t>或用本機照片</a:t>
              </a:r>
              <a:r>
                <a:rPr lang="en-US" altLang="zh-TW" sz="2400" kern="100" dirty="0">
                  <a:latin typeface="+mj-ea"/>
                  <a:ea typeface="+mj-ea"/>
                  <a:cs typeface="Calibri" panose="020F0502020204030204" pitchFamily="34" charset="0"/>
                </a:rPr>
                <a:t>)</a:t>
              </a:r>
              <a:endParaRPr lang="zh-TW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  <a:p>
              <a:pPr algn="ctr">
                <a:spcAft>
                  <a:spcPts val="0"/>
                </a:spcAft>
              </a:pPr>
              <a:r>
                <a:rPr lang="en-US" sz="2000" kern="100" dirty="0">
                  <a:effectLst/>
                  <a:ea typeface="新細明體" panose="02020500000000000000" pitchFamily="18" charset="-120"/>
                  <a:cs typeface="Calibri" panose="020F0502020204030204" pitchFamily="34" charset="0"/>
                </a:rPr>
                <a:t> </a:t>
              </a:r>
              <a:endParaRPr lang="zh-TW" sz="2000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63" name="流程圖: 程序 62">
              <a:extLst>
                <a:ext uri="{FF2B5EF4-FFF2-40B4-BE49-F238E27FC236}">
                  <a16:creationId xmlns:a16="http://schemas.microsoft.com/office/drawing/2014/main" id="{F88551BF-C4A8-4C40-B0C3-CEDD91C46BF1}"/>
                </a:ext>
              </a:extLst>
            </p:cNvPr>
            <p:cNvSpPr/>
            <p:nvPr/>
          </p:nvSpPr>
          <p:spPr>
            <a:xfrm>
              <a:off x="1155700" y="1193672"/>
              <a:ext cx="1809750" cy="647828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TW" altLang="en-US" sz="2400" kern="100" dirty="0">
                  <a:latin typeface="+mj-ea"/>
                  <a:ea typeface="+mj-ea"/>
                  <a:cs typeface="Calibri" panose="020F0502020204030204" pitchFamily="34" charset="0"/>
                </a:rPr>
                <a:t>上傳至</a:t>
              </a:r>
              <a:r>
                <a:rPr lang="en-US" sz="2400" kern="100" dirty="0">
                  <a:effectLst/>
                  <a:latin typeface="+mj-ea"/>
                  <a:ea typeface="+mj-ea"/>
                  <a:cs typeface="Calibri" panose="020F0502020204030204" pitchFamily="34" charset="0"/>
                </a:rPr>
                <a:t>GUI</a:t>
              </a:r>
              <a:endParaRPr lang="zh-TW" sz="2400" kern="100" dirty="0">
                <a:effectLst/>
                <a:latin typeface="+mj-ea"/>
                <a:ea typeface="+mj-ea"/>
                <a:cs typeface="Times New Roman" panose="02020603050405020304" pitchFamily="18" charset="0"/>
              </a:endParaRPr>
            </a:p>
          </p:txBody>
        </p:sp>
        <p:cxnSp>
          <p:nvCxnSpPr>
            <p:cNvPr id="64" name="直線單箭頭接點 63">
              <a:extLst>
                <a:ext uri="{FF2B5EF4-FFF2-40B4-BE49-F238E27FC236}">
                  <a16:creationId xmlns:a16="http://schemas.microsoft.com/office/drawing/2014/main" id="{59710A5B-9F01-4DE6-9981-4589B0ACBD64}"/>
                </a:ext>
              </a:extLst>
            </p:cNvPr>
            <p:cNvCxnSpPr>
              <a:stCxn id="61" idx="2"/>
              <a:endCxn id="63" idx="0"/>
            </p:cNvCxnSpPr>
            <p:nvPr/>
          </p:nvCxnSpPr>
          <p:spPr>
            <a:xfrm flipH="1">
              <a:off x="2060575" y="871930"/>
              <a:ext cx="6350" cy="3217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線單箭頭接點 64">
              <a:extLst>
                <a:ext uri="{FF2B5EF4-FFF2-40B4-BE49-F238E27FC236}">
                  <a16:creationId xmlns:a16="http://schemas.microsoft.com/office/drawing/2014/main" id="{05E34344-1501-4593-9D68-29647BB213BF}"/>
                </a:ext>
              </a:extLst>
            </p:cNvPr>
            <p:cNvCxnSpPr>
              <a:stCxn id="63" idx="2"/>
              <a:endCxn id="71" idx="0"/>
            </p:cNvCxnSpPr>
            <p:nvPr/>
          </p:nvCxnSpPr>
          <p:spPr>
            <a:xfrm flipH="1">
              <a:off x="1142025" y="1841304"/>
              <a:ext cx="918550" cy="7895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線單箭頭接點 69">
              <a:extLst>
                <a:ext uri="{FF2B5EF4-FFF2-40B4-BE49-F238E27FC236}">
                  <a16:creationId xmlns:a16="http://schemas.microsoft.com/office/drawing/2014/main" id="{50F3CE18-F72B-470C-9B27-42BE1B79E64E}"/>
                </a:ext>
              </a:extLst>
            </p:cNvPr>
            <p:cNvCxnSpPr>
              <a:cxnSpLocks/>
              <a:stCxn id="63" idx="2"/>
              <a:endCxn id="72" idx="0"/>
            </p:cNvCxnSpPr>
            <p:nvPr/>
          </p:nvCxnSpPr>
          <p:spPr>
            <a:xfrm>
              <a:off x="2060576" y="1841500"/>
              <a:ext cx="1063625" cy="7902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流程圖: 程序 70">
              <a:extLst>
                <a:ext uri="{FF2B5EF4-FFF2-40B4-BE49-F238E27FC236}">
                  <a16:creationId xmlns:a16="http://schemas.microsoft.com/office/drawing/2014/main" id="{E0FCB796-BEC0-4EA4-B2BA-325A423F87CA}"/>
                </a:ext>
              </a:extLst>
            </p:cNvPr>
            <p:cNvSpPr/>
            <p:nvPr/>
          </p:nvSpPr>
          <p:spPr>
            <a:xfrm>
              <a:off x="237150" y="2631100"/>
              <a:ext cx="1809750" cy="647700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TW" altLang="en-US" sz="2400" dirty="0">
                  <a:latin typeface="+mj-ea"/>
                  <a:ea typeface="+mj-ea"/>
                  <a:cs typeface="新細明體" panose="02020500000000000000" pitchFamily="18" charset="-120"/>
                </a:rPr>
                <a:t>魚種辨識</a:t>
              </a:r>
              <a:r>
                <a:rPr lang="en-US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(</a:t>
              </a:r>
              <a:r>
                <a:rPr lang="zh-TW" altLang="en-US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使用</a:t>
              </a:r>
              <a:r>
                <a:rPr lang="en-US" sz="2400" dirty="0" err="1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cnn</a:t>
              </a:r>
              <a:r>
                <a:rPr lang="en-US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)</a:t>
              </a:r>
              <a:endParaRPr lang="zh-TW" sz="2400" dirty="0">
                <a:effectLst/>
                <a:latin typeface="+mj-ea"/>
                <a:ea typeface="+mj-ea"/>
                <a:cs typeface="新細明體" panose="02020500000000000000" pitchFamily="18" charset="-120"/>
              </a:endParaRPr>
            </a:p>
          </p:txBody>
        </p:sp>
        <p:sp>
          <p:nvSpPr>
            <p:cNvPr id="72" name="流程圖: 程序 71">
              <a:extLst>
                <a:ext uri="{FF2B5EF4-FFF2-40B4-BE49-F238E27FC236}">
                  <a16:creationId xmlns:a16="http://schemas.microsoft.com/office/drawing/2014/main" id="{AA1C9452-8735-45DE-BB61-0D56EBE2C13A}"/>
                </a:ext>
              </a:extLst>
            </p:cNvPr>
            <p:cNvSpPr/>
            <p:nvPr/>
          </p:nvSpPr>
          <p:spPr>
            <a:xfrm>
              <a:off x="2121477" y="2631734"/>
              <a:ext cx="2005446" cy="647065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TW" altLang="en-US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魚長計算</a:t>
              </a:r>
              <a:r>
                <a:rPr lang="en-US" altLang="zh-TW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(</a:t>
              </a:r>
              <a:r>
                <a:rPr lang="zh-TW" altLang="en-US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使用</a:t>
              </a:r>
              <a:r>
                <a:rPr lang="en-US" altLang="zh-TW" sz="2400" dirty="0" err="1">
                  <a:latin typeface="+mj-ea"/>
                  <a:ea typeface="+mj-ea"/>
                  <a:cs typeface="新細明體" panose="02020500000000000000" pitchFamily="18" charset="-120"/>
                </a:rPr>
                <a:t>opencv</a:t>
              </a:r>
              <a:r>
                <a:rPr lang="en-US" altLang="zh-TW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)</a:t>
              </a:r>
              <a:endParaRPr lang="zh-TW" sz="2400" dirty="0">
                <a:effectLst/>
                <a:latin typeface="+mj-ea"/>
                <a:ea typeface="+mj-ea"/>
                <a:cs typeface="新細明體" panose="02020500000000000000" pitchFamily="18" charset="-120"/>
              </a:endParaRPr>
            </a:p>
          </p:txBody>
        </p:sp>
        <p:sp>
          <p:nvSpPr>
            <p:cNvPr id="73" name="流程圖: 程序 72">
              <a:extLst>
                <a:ext uri="{FF2B5EF4-FFF2-40B4-BE49-F238E27FC236}">
                  <a16:creationId xmlns:a16="http://schemas.microsoft.com/office/drawing/2014/main" id="{A364FBF3-F842-4F15-BCEB-A4C6EEF13C24}"/>
                </a:ext>
              </a:extLst>
            </p:cNvPr>
            <p:cNvSpPr/>
            <p:nvPr/>
          </p:nvSpPr>
          <p:spPr>
            <a:xfrm>
              <a:off x="200313" y="4406284"/>
              <a:ext cx="1869332" cy="1092928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endParaRPr lang="en-US" sz="2400" dirty="0">
                <a:effectLst/>
                <a:latin typeface="+mj-ea"/>
                <a:ea typeface="+mj-ea"/>
                <a:cs typeface="新細明體" panose="02020500000000000000" pitchFamily="18" charset="-120"/>
              </a:endParaRPr>
            </a:p>
            <a:p>
              <a:pPr algn="ctr">
                <a:spcAft>
                  <a:spcPts val="0"/>
                </a:spcAft>
              </a:pPr>
              <a:r>
                <a:rPr lang="zh-TW" altLang="en-US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傳送結果以及壓縮之照片至網頁伺服器</a:t>
              </a:r>
              <a:r>
                <a:rPr lang="en-US" altLang="zh-TW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(</a:t>
              </a:r>
              <a:r>
                <a:rPr lang="zh-TW" altLang="en-US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使用</a:t>
              </a:r>
              <a:r>
                <a:rPr lang="en-US" altLang="zh-TW" sz="2400" dirty="0">
                  <a:effectLst/>
                  <a:latin typeface="+mj-ea"/>
                  <a:ea typeface="+mj-ea"/>
                  <a:cs typeface="新細明體" panose="02020500000000000000" pitchFamily="18" charset="-120"/>
                </a:rPr>
                <a:t>socket)</a:t>
              </a:r>
              <a:endParaRPr lang="en-US" sz="2400" dirty="0">
                <a:effectLst/>
                <a:latin typeface="+mj-ea"/>
                <a:ea typeface="+mj-ea"/>
                <a:cs typeface="新細明體" panose="02020500000000000000" pitchFamily="18" charset="-120"/>
              </a:endParaRPr>
            </a:p>
          </p:txBody>
        </p:sp>
        <p:cxnSp>
          <p:nvCxnSpPr>
            <p:cNvPr id="74" name="接點: 肘形 73">
              <a:extLst>
                <a:ext uri="{FF2B5EF4-FFF2-40B4-BE49-F238E27FC236}">
                  <a16:creationId xmlns:a16="http://schemas.microsoft.com/office/drawing/2014/main" id="{DD490989-EEE7-4C03-AFBE-3048D730105A}"/>
                </a:ext>
              </a:extLst>
            </p:cNvPr>
            <p:cNvCxnSpPr>
              <a:cxnSpLocks/>
              <a:stCxn id="72" idx="2"/>
              <a:endCxn id="73" idx="0"/>
            </p:cNvCxnSpPr>
            <p:nvPr/>
          </p:nvCxnSpPr>
          <p:spPr>
            <a:xfrm rot="5400000">
              <a:off x="1565848" y="2847931"/>
              <a:ext cx="1127485" cy="1989221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線單箭頭接點 74">
              <a:extLst>
                <a:ext uri="{FF2B5EF4-FFF2-40B4-BE49-F238E27FC236}">
                  <a16:creationId xmlns:a16="http://schemas.microsoft.com/office/drawing/2014/main" id="{12A13A8D-6B8B-46E0-BC7E-2F16EA5C6720}"/>
                </a:ext>
              </a:extLst>
            </p:cNvPr>
            <p:cNvCxnSpPr>
              <a:cxnSpLocks/>
              <a:stCxn id="71" idx="2"/>
              <a:endCxn id="73" idx="0"/>
            </p:cNvCxnSpPr>
            <p:nvPr/>
          </p:nvCxnSpPr>
          <p:spPr>
            <a:xfrm flipH="1">
              <a:off x="1134979" y="3278800"/>
              <a:ext cx="7046" cy="112748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接點: 肘形 75">
              <a:extLst>
                <a:ext uri="{FF2B5EF4-FFF2-40B4-BE49-F238E27FC236}">
                  <a16:creationId xmlns:a16="http://schemas.microsoft.com/office/drawing/2014/main" id="{C91ABB20-EE42-4BFA-8D5E-0966C9D2874A}"/>
                </a:ext>
              </a:extLst>
            </p:cNvPr>
            <p:cNvCxnSpPr>
              <a:cxnSpLocks/>
              <a:stCxn id="63" idx="3"/>
              <a:endCxn id="73" idx="3"/>
            </p:cNvCxnSpPr>
            <p:nvPr/>
          </p:nvCxnSpPr>
          <p:spPr>
            <a:xfrm flipH="1">
              <a:off x="2069645" y="1517586"/>
              <a:ext cx="895805" cy="3435161"/>
            </a:xfrm>
            <a:prstGeom prst="bentConnector3">
              <a:avLst>
                <a:gd name="adj1" fmla="val -16229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2B21617A-A528-4563-B024-57233E3B6880}"/>
                </a:ext>
              </a:extLst>
            </p:cNvPr>
            <p:cNvSpPr/>
            <p:nvPr/>
          </p:nvSpPr>
          <p:spPr>
            <a:xfrm>
              <a:off x="200313" y="5861862"/>
              <a:ext cx="1883421" cy="61595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TW" altLang="en-US" sz="2000" kern="100" dirty="0">
                  <a:effectLst/>
                  <a:ea typeface="新細明體" panose="02020500000000000000" pitchFamily="18" charset="-120"/>
                  <a:cs typeface="Calibri" panose="020F0502020204030204" pitchFamily="34" charset="0"/>
                </a:rPr>
                <a:t>將</a:t>
              </a:r>
              <a:r>
                <a:rPr lang="zh-TW" altLang="en-US" sz="2000" kern="100" dirty="0">
                  <a:ea typeface="新細明體" panose="02020500000000000000" pitchFamily="18" charset="-120"/>
                  <a:cs typeface="Calibri" panose="020F0502020204030204" pitchFamily="34" charset="0"/>
                </a:rPr>
                <a:t>資料</a:t>
              </a:r>
              <a:r>
                <a:rPr lang="zh-TW" altLang="en-US" sz="2000" kern="100" dirty="0">
                  <a:effectLst/>
                  <a:ea typeface="新細明體" panose="02020500000000000000" pitchFamily="18" charset="-120"/>
                  <a:cs typeface="Calibri" panose="020F0502020204030204" pitchFamily="34" charset="0"/>
                </a:rPr>
                <a:t>存入</a:t>
              </a:r>
              <a:r>
                <a:rPr lang="en-US" sz="2000" kern="100" dirty="0">
                  <a:effectLst/>
                  <a:ea typeface="新細明體" panose="02020500000000000000" pitchFamily="18" charset="-120"/>
                  <a:cs typeface="Calibri" panose="020F0502020204030204" pitchFamily="34" charset="0"/>
                </a:rPr>
                <a:t>sqlite3</a:t>
              </a:r>
              <a:r>
                <a:rPr lang="zh-TW" altLang="en-US" sz="2000" kern="100" dirty="0">
                  <a:ea typeface="新細明體" panose="02020500000000000000" pitchFamily="18" charset="-120"/>
                  <a:cs typeface="Calibri" panose="020F0502020204030204" pitchFamily="34" charset="0"/>
                </a:rPr>
                <a:t>資料庫</a:t>
              </a:r>
              <a:endParaRPr lang="zh-TW" sz="2000" kern="100" dirty="0">
                <a:effectLst/>
                <a:ea typeface="新細明體" panose="02020500000000000000" pitchFamily="18" charset="-120"/>
                <a:cs typeface="Times New Roman" panose="02020603050405020304" pitchFamily="18" charset="0"/>
              </a:endParaRPr>
            </a:p>
          </p:txBody>
        </p:sp>
        <p:sp>
          <p:nvSpPr>
            <p:cNvPr id="78" name="流程圖: 程序 77">
              <a:extLst>
                <a:ext uri="{FF2B5EF4-FFF2-40B4-BE49-F238E27FC236}">
                  <a16:creationId xmlns:a16="http://schemas.microsoft.com/office/drawing/2014/main" id="{0B2FF661-99D8-4B88-86F8-8D92E8B138D7}"/>
                </a:ext>
              </a:extLst>
            </p:cNvPr>
            <p:cNvSpPr/>
            <p:nvPr/>
          </p:nvSpPr>
          <p:spPr>
            <a:xfrm>
              <a:off x="2235200" y="5837850"/>
              <a:ext cx="1809750" cy="647700"/>
            </a:xfrm>
            <a:prstGeom prst="flowChartProcess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TW" altLang="en-US" sz="2000" dirty="0">
                  <a:latin typeface="新細明體" panose="02020500000000000000" pitchFamily="18" charset="-120"/>
                  <a:ea typeface="新細明體" panose="02020500000000000000" pitchFamily="18" charset="-120"/>
                  <a:cs typeface="新細明體" panose="02020500000000000000" pitchFamily="18" charset="-120"/>
                </a:rPr>
                <a:t>網頁顯示</a:t>
              </a:r>
              <a:endParaRPr lang="zh-TW" sz="2000" dirty="0">
                <a:effectLst/>
                <a:latin typeface="新細明體" panose="02020500000000000000" pitchFamily="18" charset="-120"/>
                <a:ea typeface="新細明體" panose="02020500000000000000" pitchFamily="18" charset="-120"/>
                <a:cs typeface="新細明體" panose="02020500000000000000" pitchFamily="18" charset="-120"/>
              </a:endParaRPr>
            </a:p>
          </p:txBody>
        </p:sp>
        <p:cxnSp>
          <p:nvCxnSpPr>
            <p:cNvPr id="79" name="直線單箭頭接點 78">
              <a:extLst>
                <a:ext uri="{FF2B5EF4-FFF2-40B4-BE49-F238E27FC236}">
                  <a16:creationId xmlns:a16="http://schemas.microsoft.com/office/drawing/2014/main" id="{0D110155-5B0C-4FE9-92FE-165F54CF69BD}"/>
                </a:ext>
              </a:extLst>
            </p:cNvPr>
            <p:cNvCxnSpPr>
              <a:cxnSpLocks/>
              <a:stCxn id="73" idx="2"/>
              <a:endCxn id="77" idx="0"/>
            </p:cNvCxnSpPr>
            <p:nvPr/>
          </p:nvCxnSpPr>
          <p:spPr>
            <a:xfrm>
              <a:off x="1134979" y="5499211"/>
              <a:ext cx="7045" cy="3626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線單箭頭接點 79">
              <a:extLst>
                <a:ext uri="{FF2B5EF4-FFF2-40B4-BE49-F238E27FC236}">
                  <a16:creationId xmlns:a16="http://schemas.microsoft.com/office/drawing/2014/main" id="{173607A7-EC19-4C55-9C42-BE038F0817A4}"/>
                </a:ext>
              </a:extLst>
            </p:cNvPr>
            <p:cNvCxnSpPr>
              <a:cxnSpLocks/>
              <a:stCxn id="77" idx="3"/>
              <a:endCxn id="78" idx="1"/>
            </p:cNvCxnSpPr>
            <p:nvPr/>
          </p:nvCxnSpPr>
          <p:spPr>
            <a:xfrm flipV="1">
              <a:off x="2083734" y="6161700"/>
              <a:ext cx="151466" cy="813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31">
            <a:extLst>
              <a:ext uri="{FF2B5EF4-FFF2-40B4-BE49-F238E27FC236}">
                <a16:creationId xmlns:a16="http://schemas.microsoft.com/office/drawing/2014/main" id="{769368CF-40F8-4D24-80A3-158A942C66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2600" y="19313112"/>
            <a:ext cx="213868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273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5273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tabLst>
                <a:tab pos="5273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tabLst>
                <a:tab pos="5273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tabLst>
                <a:tab pos="5273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tabLst>
                <a:tab pos="5273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tabLst>
                <a:tab pos="5273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tabLst>
                <a:tab pos="5273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tabLst>
                <a:tab pos="52736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273675" algn="r"/>
              </a:tabLst>
            </a:pPr>
            <a:endParaRPr kumimoji="0" lang="en-US" altLang="zh-TW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新細明體" panose="02020500000000000000" pitchFamily="18" charset="-120"/>
              <a:cs typeface="新細明體" panose="02020500000000000000" pitchFamily="18" charset="-12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273675" algn="r"/>
              </a:tabLst>
            </a:pPr>
            <a:r>
              <a:rPr kumimoji="0" lang="en-US" altLang="zh-TW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新細明體" panose="02020500000000000000" pitchFamily="18" charset="-120"/>
              </a:rPr>
              <a:t>	</a:t>
            </a:r>
            <a:endParaRPr kumimoji="0" lang="en-US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1" name="表格 20">
            <a:extLst>
              <a:ext uri="{FF2B5EF4-FFF2-40B4-BE49-F238E27FC236}">
                <a16:creationId xmlns:a16="http://schemas.microsoft.com/office/drawing/2014/main" id="{9CF3E163-D6FE-4666-8740-B3FB0A1C73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0809619"/>
              </p:ext>
            </p:extLst>
          </p:nvPr>
        </p:nvGraphicFramePr>
        <p:xfrm>
          <a:off x="14005768" y="4498792"/>
          <a:ext cx="6727836" cy="6752764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54867">
                  <a:extLst>
                    <a:ext uri="{9D8B030D-6E8A-4147-A177-3AD203B41FA5}">
                      <a16:colId xmlns:a16="http://schemas.microsoft.com/office/drawing/2014/main" val="2365058185"/>
                    </a:ext>
                  </a:extLst>
                </a:gridCol>
                <a:gridCol w="966789">
                  <a:extLst>
                    <a:ext uri="{9D8B030D-6E8A-4147-A177-3AD203B41FA5}">
                      <a16:colId xmlns:a16="http://schemas.microsoft.com/office/drawing/2014/main" val="2301009042"/>
                    </a:ext>
                  </a:extLst>
                </a:gridCol>
                <a:gridCol w="643525">
                  <a:extLst>
                    <a:ext uri="{9D8B030D-6E8A-4147-A177-3AD203B41FA5}">
                      <a16:colId xmlns:a16="http://schemas.microsoft.com/office/drawing/2014/main" val="631089448"/>
                    </a:ext>
                  </a:extLst>
                </a:gridCol>
                <a:gridCol w="613647">
                  <a:extLst>
                    <a:ext uri="{9D8B030D-6E8A-4147-A177-3AD203B41FA5}">
                      <a16:colId xmlns:a16="http://schemas.microsoft.com/office/drawing/2014/main" val="520492131"/>
                    </a:ext>
                  </a:extLst>
                </a:gridCol>
                <a:gridCol w="1017367">
                  <a:extLst>
                    <a:ext uri="{9D8B030D-6E8A-4147-A177-3AD203B41FA5}">
                      <a16:colId xmlns:a16="http://schemas.microsoft.com/office/drawing/2014/main" val="1813376652"/>
                    </a:ext>
                  </a:extLst>
                </a:gridCol>
                <a:gridCol w="1237106">
                  <a:extLst>
                    <a:ext uri="{9D8B030D-6E8A-4147-A177-3AD203B41FA5}">
                      <a16:colId xmlns:a16="http://schemas.microsoft.com/office/drawing/2014/main" val="3667438255"/>
                    </a:ext>
                  </a:extLst>
                </a:gridCol>
                <a:gridCol w="994535">
                  <a:extLst>
                    <a:ext uri="{9D8B030D-6E8A-4147-A177-3AD203B41FA5}">
                      <a16:colId xmlns:a16="http://schemas.microsoft.com/office/drawing/2014/main" val="2405116093"/>
                    </a:ext>
                  </a:extLst>
                </a:gridCol>
              </a:tblGrid>
              <a:tr h="14106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layer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number of kernels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size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stride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padding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activation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dropout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4565698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Inputs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400x400x3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3476899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conv1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32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5x5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1x1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2x2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ReLU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7109032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maxpool1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 dirty="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5x5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5x5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1x1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6098107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conv2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64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5x5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1x1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2x2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ReLU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7801918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maxpool2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 dirty="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5x5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5x5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1x1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 dirty="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709969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conv3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dirty="0">
                          <a:effectLst/>
                        </a:rPr>
                        <a:t>128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5x5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1x1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2x2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ReLU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9835779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maxpool3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5x5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5x5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1x1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 dirty="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7565510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Flatten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dirty="0">
                          <a:effectLst/>
                          <a:latin typeface="Times New Roman" panose="02020603050405020304" pitchFamily="18" charset="0"/>
                          <a:ea typeface="新細明體" panose="02020500000000000000" pitchFamily="18" charset="-120"/>
                        </a:rPr>
                        <a:t>1152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0" marR="0" marT="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583782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Dense1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2048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 dirty="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 err="1">
                          <a:effectLst/>
                        </a:rPr>
                        <a:t>ReLU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0.2%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1462979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Dense2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2048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 dirty="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ReLU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0.2%</a:t>
                      </a:r>
                      <a:endParaRPr lang="zh-TW" sz="20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5894761"/>
                  </a:ext>
                </a:extLst>
              </a:tr>
              <a:tr h="4856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Dense3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5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softmax</a:t>
                      </a:r>
                      <a:endParaRPr lang="zh-TW" sz="20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zh-TW" sz="2000" dirty="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7620" marR="7620" marT="7620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00619071"/>
                  </a:ext>
                </a:extLst>
              </a:tr>
            </a:tbl>
          </a:graphicData>
        </a:graphic>
      </p:graphicFrame>
      <p:sp>
        <p:nvSpPr>
          <p:cNvPr id="22" name="文字方塊 21">
            <a:extLst>
              <a:ext uri="{FF2B5EF4-FFF2-40B4-BE49-F238E27FC236}">
                <a16:creationId xmlns:a16="http://schemas.microsoft.com/office/drawing/2014/main" id="{9E0CE878-D4EB-4EEE-9E24-641C6EE67125}"/>
              </a:ext>
            </a:extLst>
          </p:cNvPr>
          <p:cNvSpPr txBox="1"/>
          <p:nvPr/>
        </p:nvSpPr>
        <p:spPr>
          <a:xfrm>
            <a:off x="15599792" y="3835576"/>
            <a:ext cx="3184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/>
              <a:t>表一、神經網路架構</a:t>
            </a:r>
          </a:p>
        </p:txBody>
      </p:sp>
      <p:pic>
        <p:nvPicPr>
          <p:cNvPr id="38" name="圖片 37">
            <a:extLst>
              <a:ext uri="{FF2B5EF4-FFF2-40B4-BE49-F238E27FC236}">
                <a16:creationId xmlns:a16="http://schemas.microsoft.com/office/drawing/2014/main" id="{CD16B7D4-198B-4968-950B-E29BD7B9E7D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972" y="12887171"/>
            <a:ext cx="8058564" cy="4483330"/>
          </a:xfrm>
          <a:prstGeom prst="rect">
            <a:avLst/>
          </a:prstGeom>
        </p:spPr>
      </p:pic>
      <p:pic>
        <p:nvPicPr>
          <p:cNvPr id="43" name="圖片 42">
            <a:extLst>
              <a:ext uri="{FF2B5EF4-FFF2-40B4-BE49-F238E27FC236}">
                <a16:creationId xmlns:a16="http://schemas.microsoft.com/office/drawing/2014/main" id="{578F3646-7132-43B0-BC03-922A9E5E05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120" y="20482763"/>
            <a:ext cx="5097846" cy="3823385"/>
          </a:xfrm>
          <a:prstGeom prst="rect">
            <a:avLst/>
          </a:prstGeom>
        </p:spPr>
      </p:pic>
      <p:pic>
        <p:nvPicPr>
          <p:cNvPr id="47" name="圖片 46">
            <a:extLst>
              <a:ext uri="{FF2B5EF4-FFF2-40B4-BE49-F238E27FC236}">
                <a16:creationId xmlns:a16="http://schemas.microsoft.com/office/drawing/2014/main" id="{46095BCD-235A-4709-B689-C223264719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114" y="20401726"/>
            <a:ext cx="5097847" cy="382338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991AF964-EE80-499E-978A-4893A41B3A73}"/>
                  </a:ext>
                </a:extLst>
              </p:cNvPr>
              <p:cNvSpPr/>
              <p:nvPr/>
            </p:nvSpPr>
            <p:spPr>
              <a:xfrm>
                <a:off x="2422871" y="26396216"/>
                <a:ext cx="7475508" cy="161473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altLang="zh-TW" b="0" i="0" smtClean="0"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lang="zh-TW" altLang="en-US" i="0">
                          <a:latin typeface="Cambria Math" panose="02040503050406030204" pitchFamily="18" charset="0"/>
                        </a:rPr>
                        <m:t>≈2×</m:t>
                      </m:r>
                      <m:f>
                        <m:fPr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num>
                        <m:den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r>
                        <a:rPr lang="zh-TW" altLang="en-US" i="0">
                          <a:latin typeface="Cambria Math" panose="02040503050406030204" pitchFamily="18" charset="0"/>
                        </a:rPr>
                        <m:t>× </m:t>
                      </m:r>
                      <m:func>
                        <m:funcPr>
                          <m:ctrlPr>
                            <a:rPr lang="zh-TW" alt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zh-TW" altLang="en-US" i="0">
                              <a:latin typeface="Cambria Math" panose="02040503050406030204" pitchFamily="18" charset="0"/>
                            </a:rPr>
                            <m:t>tan</m:t>
                          </m:r>
                        </m:fName>
                        <m:e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𝜃</m:t>
                          </m:r>
                          <m:r>
                            <a:rPr lang="zh-TW" altLang="en-US" i="0">
                              <a:latin typeface="Cambria Math" panose="02040503050406030204" pitchFamily="18" charset="0"/>
                            </a:rPr>
                            <m:t>×</m:t>
                          </m:r>
                          <m:r>
                            <a:rPr lang="zh-TW" altLang="en-US" i="1">
                              <a:latin typeface="Cambria Math" panose="02040503050406030204" pitchFamily="18" charset="0"/>
                            </a:rPr>
                            <m:t>𝑛</m:t>
                          </m:r>
                        </m:e>
                      </m:func>
                    </m:oMath>
                  </m:oMathPara>
                </a14:m>
                <a:endParaRPr lang="zh-TW" altLang="en-US" dirty="0"/>
              </a:p>
            </p:txBody>
          </p:sp>
        </mc:Choice>
        <mc:Fallback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991AF964-EE80-499E-978A-4893A41B3A7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22871" y="26396216"/>
                <a:ext cx="7475508" cy="1614737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83606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C5817D-0541-4523-BDF4-016E27684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217D6E4-480F-4685-9742-10277E56A0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demo2_1">
            <a:hlinkClick r:id="" action="ppaction://media"/>
            <a:extLst>
              <a:ext uri="{FF2B5EF4-FFF2-40B4-BE49-F238E27FC236}">
                <a16:creationId xmlns:a16="http://schemas.microsoft.com/office/drawing/2014/main" id="{58CB82A7-2053-4FF2-BE7B-8B681E6FABB9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364384" y="895021"/>
            <a:ext cx="31015171" cy="17446034"/>
          </a:xfrm>
        </p:spPr>
      </p:pic>
    </p:spTree>
    <p:extLst>
      <p:ext uri="{BB962C8B-B14F-4D97-AF65-F5344CB8AC3E}">
        <p14:creationId xmlns:p14="http://schemas.microsoft.com/office/powerpoint/2010/main" val="1347669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訂 1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3848</TotalTime>
  <Words>619</Words>
  <Application>Microsoft Office PowerPoint</Application>
  <PresentationFormat>自訂</PresentationFormat>
  <Paragraphs>92</Paragraphs>
  <Slides>2</Slides>
  <Notes>1</Notes>
  <HiddenSlides>0</HiddenSlides>
  <MMClips>1</MMClips>
  <ScaleCrop>false</ScaleCrop>
  <HeadingPairs>
    <vt:vector size="8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11" baseType="lpstr">
      <vt:lpstr>新細明體</vt:lpstr>
      <vt:lpstr>標楷體</vt:lpstr>
      <vt:lpstr>Arial</vt:lpstr>
      <vt:lpstr>Calibri</vt:lpstr>
      <vt:lpstr>Cambria Math</vt:lpstr>
      <vt:lpstr>Symbol</vt:lpstr>
      <vt:lpstr>Times New Roman</vt:lpstr>
      <vt:lpstr>Office 佈景主題</vt:lpstr>
      <vt:lpstr>Visio.Drawing.15</vt:lpstr>
      <vt:lpstr>結合深度學習及影像處理技術之魚類辨識、長度計算系統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當比手畫腳選台遇見kinect</dc:title>
  <dc:creator>viplab</dc:creator>
  <cp:lastModifiedBy>paul</cp:lastModifiedBy>
  <cp:revision>84</cp:revision>
  <cp:lastPrinted>2012-12-21T01:25:48Z</cp:lastPrinted>
  <dcterms:created xsi:type="dcterms:W3CDTF">2012-12-17T08:16:28Z</dcterms:created>
  <dcterms:modified xsi:type="dcterms:W3CDTF">2020-12-11T02:23:16Z</dcterms:modified>
</cp:coreProperties>
</file>